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7560000" cx="5346000"/>
  <p:notesSz cx="6858000" cy="9144000"/>
  <p:embeddedFontLst>
    <p:embeddedFont>
      <p:font typeface="Merriweather Sans"/>
      <p:regular r:id="rId8"/>
      <p:bold r:id="rId9"/>
      <p:italic r:id="rId10"/>
      <p:boldItalic r:id="rId11"/>
    </p:embeddedFont>
    <p:embeddedFont>
      <p:font typeface="Nunito"/>
      <p:regular r:id="rId12"/>
      <p:bold r:id="rId13"/>
      <p:italic r:id="rId14"/>
      <p:boldItalic r:id="rId15"/>
    </p:embeddedFont>
    <p:embeddedFont>
      <p:font typeface="Nunito ExtraBold"/>
      <p:bold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font" Target="fonts/MerriweatherSans-boldItalic.fntdata"/><Relationship Id="rId10" Type="http://schemas.openxmlformats.org/officeDocument/2006/relationships/font" Target="fonts/MerriweatherSans-italic.fntdata"/><Relationship Id="rId21" Type="http://schemas.openxmlformats.org/officeDocument/2006/relationships/font" Target="fonts/OpenSans-boldItalic.fntdata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erriweatherSans-bold.fntdata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NunitoExtraBold-boldItalic.fntdata"/><Relationship Id="rId16" Type="http://schemas.openxmlformats.org/officeDocument/2006/relationships/font" Target="fonts/NunitoExtraBold-bold.fntdata"/><Relationship Id="rId5" Type="http://schemas.openxmlformats.org/officeDocument/2006/relationships/slide" Target="slides/slide1.xml"/><Relationship Id="rId19" Type="http://schemas.openxmlformats.org/officeDocument/2006/relationships/font" Target="fonts/OpenSans-bold.fntdata"/><Relationship Id="rId6" Type="http://schemas.openxmlformats.org/officeDocument/2006/relationships/slide" Target="slides/slide2.xml"/><Relationship Id="rId18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font" Target="fonts/Merriweather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519703" y="685800"/>
            <a:ext cx="1818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74796d3eb9_0_31:notes"/>
          <p:cNvSpPr/>
          <p:nvPr>
            <p:ph idx="2" type="sldImg"/>
          </p:nvPr>
        </p:nvSpPr>
        <p:spPr>
          <a:xfrm>
            <a:off x="2519703" y="685800"/>
            <a:ext cx="1818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" name="Google Shape;15;g274796d3eb9_0_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7d69b8d983_0_9:notes"/>
          <p:cNvSpPr/>
          <p:nvPr>
            <p:ph idx="2" type="sldImg"/>
          </p:nvPr>
        </p:nvSpPr>
        <p:spPr>
          <a:xfrm>
            <a:off x="2519703" y="685800"/>
            <a:ext cx="1818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" name="Google Shape;26;g27d69b8d983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5fc2d8387d_0_59:notes"/>
          <p:cNvSpPr/>
          <p:nvPr>
            <p:ph idx="2" type="sldImg"/>
          </p:nvPr>
        </p:nvSpPr>
        <p:spPr>
          <a:xfrm>
            <a:off x="2519703" y="685800"/>
            <a:ext cx="1818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25fc2d8387d_0_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1">
  <p:cSld name="CUSTOM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2">
  <p:cSld name="CUSTOM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5346000" cy="755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se en page personnalisée 3">
  <p:cSld name="CUSTOM_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5346002" cy="756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6967940"/>
            <a:ext cx="421800" cy="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225" lIns="48475" spcFirstLastPara="1" rIns="48475" wrap="square" tIns="242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b="1" i="0" lang="fr-FR" sz="7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b="1" i="0" sz="7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Une image contenant texte, arts de la table, vaisselle, clipart&#10;&#10;Description générée automatiquement"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683" y="104680"/>
            <a:ext cx="270420" cy="22309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381">
          <p15:clr>
            <a:srgbClr val="F26B43"/>
          </p15:clr>
        </p15:guide>
        <p15:guide id="2" pos="16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/>
        </p:nvSpPr>
        <p:spPr>
          <a:xfrm>
            <a:off x="235050" y="222075"/>
            <a:ext cx="4875900" cy="1110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88AFF"/>
              </a:gs>
              <a:gs pos="100000">
                <a:srgbClr val="985FFF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5"/>
          <p:cNvSpPr txBox="1"/>
          <p:nvPr/>
        </p:nvSpPr>
        <p:spPr>
          <a:xfrm>
            <a:off x="366900" y="362425"/>
            <a:ext cx="46122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4650" lIns="64650" spcFirstLastPara="1" rIns="64650" wrap="square" tIns="64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solidFill>
                  <a:schemeClr val="lt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Modèle de flyer A5 </a:t>
            </a:r>
            <a:endParaRPr sz="2500">
              <a:solidFill>
                <a:schemeClr val="lt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00">
                <a:solidFill>
                  <a:schemeClr val="lt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à personnaliser</a:t>
            </a:r>
            <a:endParaRPr sz="2500">
              <a:solidFill>
                <a:schemeClr val="lt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19" name="Google Shape;19;p5"/>
          <p:cNvSpPr txBox="1"/>
          <p:nvPr/>
        </p:nvSpPr>
        <p:spPr>
          <a:xfrm>
            <a:off x="235050" y="1601700"/>
            <a:ext cx="4989900" cy="27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>
                <a:solidFill>
                  <a:schemeClr val="accent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TUTORIEL</a:t>
            </a:r>
            <a:endParaRPr sz="1600">
              <a:solidFill>
                <a:schemeClr val="accent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Pour personnaliser et imprimer facilement ce  flyer au format A5 (c’est-à-dire une demi feuille), suivez ces étapes :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57299" lvl="0" marL="212399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Medium"/>
              <a:buAutoNum type="arabicPeriod"/>
            </a:pPr>
            <a:r>
              <a:rPr b="1" lang="fr-FR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Personnalisez le texte </a:t>
            </a:r>
            <a:r>
              <a:rPr lang="fr-FR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(date, horaire, lieu, inscription…)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57299" lvl="0" marL="212399" marR="0" rtl="0" algn="l"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 Medium"/>
              <a:buAutoNum type="arabicPeriod"/>
            </a:pPr>
            <a:r>
              <a:rPr b="1" lang="fr-FR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Dupliquer la page de couverture (recto) et la page de texte (verso) :</a:t>
            </a:r>
            <a:r>
              <a:rPr lang="fr-FR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dans le menu à gauche, sélectionner la page puis clic droit &gt; dupliquer. Vous avez à présenter 2 fois 2 pages identiques à la suite.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57299" lvl="0" marL="212399" marR="0" rtl="0" algn="l"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b="1" lang="fr-FR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Imprimez en sélectionnant Fichier &gt; Imprimer, puis les paramètres suivants dans la boîte de dialogue :</a:t>
            </a:r>
            <a:endParaRPr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p5"/>
          <p:cNvSpPr txBox="1"/>
          <p:nvPr/>
        </p:nvSpPr>
        <p:spPr>
          <a:xfrm>
            <a:off x="235050" y="4430100"/>
            <a:ext cx="2856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✅ </a:t>
            </a:r>
            <a:r>
              <a:rPr lang="fr-FR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A4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✅ Recto-verso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✅ Couleur</a:t>
            </a:r>
            <a:endParaRPr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✅ 2 pages par feuille</a:t>
            </a:r>
            <a:endParaRPr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✅ Retourner </a:t>
            </a:r>
            <a:r>
              <a:rPr lang="fr-FR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par </a:t>
            </a:r>
            <a:r>
              <a:rPr lang="fr-FR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les bords courts</a:t>
            </a:r>
            <a:endParaRPr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Vous devez obtenir cet aperçu (à droite)</a:t>
            </a:r>
            <a:r>
              <a:rPr lang="fr-FR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 via la boîte de dialogue de l’imprimante : il ne vous reste plus qu’à découper le flyer au milieu !</a:t>
            </a:r>
            <a:endParaRPr sz="1500"/>
          </a:p>
        </p:txBody>
      </p:sp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0625" y="6136460"/>
            <a:ext cx="1790324" cy="126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0114" y="4805100"/>
            <a:ext cx="895674" cy="12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5789" y="4805100"/>
            <a:ext cx="895674" cy="12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/>
        </p:nvSpPr>
        <p:spPr>
          <a:xfrm>
            <a:off x="203389" y="4824736"/>
            <a:ext cx="49392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650" lIns="64650" spcFirstLastPara="1" rIns="64650" wrap="square" tIns="64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Ateliers g</a:t>
            </a:r>
            <a:r>
              <a:rPr b="1" lang="fr-FR" sz="1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ratuits et ouverts à tous </a:t>
            </a:r>
            <a:endParaRPr b="1" sz="1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[Dates et horaires]</a:t>
            </a:r>
            <a:endParaRPr sz="1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" name="Google Shape;29;p6"/>
          <p:cNvSpPr txBox="1"/>
          <p:nvPr/>
        </p:nvSpPr>
        <p:spPr>
          <a:xfrm>
            <a:off x="2562741" y="6528868"/>
            <a:ext cx="24885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4650" lIns="64650" spcFirstLastPara="1" rIns="64650" wrap="square" tIns="6465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[</a:t>
            </a:r>
            <a:r>
              <a:rPr b="1" lang="fr-FR" sz="10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Vos logos]</a:t>
            </a:r>
            <a:endParaRPr b="1" sz="1000"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fr-FR" sz="10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Par exemple : logo de votre structure, votre collectivité, CNFS…</a:t>
            </a:r>
            <a:endParaRPr sz="1000">
              <a:solidFill>
                <a:srgbClr val="5E6C84"/>
              </a:solidFill>
            </a:endParaRPr>
          </a:p>
        </p:txBody>
      </p:sp>
      <p:sp>
        <p:nvSpPr>
          <p:cNvPr id="30" name="Google Shape;30;p6"/>
          <p:cNvSpPr txBox="1"/>
          <p:nvPr/>
        </p:nvSpPr>
        <p:spPr>
          <a:xfrm>
            <a:off x="419539" y="220275"/>
            <a:ext cx="4506900" cy="14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Ateliers numériques : </a:t>
            </a:r>
            <a:br>
              <a:rPr b="1" lang="fr-FR" sz="2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fr-FR" sz="2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vos démarches </a:t>
            </a:r>
            <a:br>
              <a:rPr b="1" lang="fr-FR" sz="2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b="1" lang="fr-FR" sz="28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de santé en ligne</a:t>
            </a:r>
            <a:endParaRPr b="1" sz="28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/>
        </p:nvSpPr>
        <p:spPr>
          <a:xfrm>
            <a:off x="456900" y="6705994"/>
            <a:ext cx="44322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650" lIns="64650" spcFirstLastPara="1" rIns="64650" wrap="square" tIns="6465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[Votre structure], [Votre adresse complète]</a:t>
            </a:r>
            <a:endParaRPr b="1"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[Votre site internet]</a:t>
            </a:r>
            <a:r>
              <a:rPr b="1" lang="fr-FR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| Tél : </a:t>
            </a:r>
            <a:r>
              <a:rPr b="1" lang="fr-FR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XX XX XX XX XX </a:t>
            </a:r>
            <a:r>
              <a:rPr b="1" lang="fr-FR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| Email  : </a:t>
            </a:r>
            <a:r>
              <a:rPr b="1" lang="fr-FR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XXX@exemple.fr</a:t>
            </a:r>
            <a:endParaRPr b="1"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Google Shape;36;p7"/>
          <p:cNvSpPr txBox="1"/>
          <p:nvPr/>
        </p:nvSpPr>
        <p:spPr>
          <a:xfrm>
            <a:off x="445625" y="3095938"/>
            <a:ext cx="43029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4650" lIns="64650" spcFirstLastPara="1" rIns="64650" wrap="square" tIns="6465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 programme :</a:t>
            </a:r>
            <a:endParaRPr b="1"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2250" lvl="0" marL="3175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lang="fr-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Téléconsulter son médecin en vidéo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2250" lvl="0" marL="3175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lang="fr-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Prendre rendez-vous en ligne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2250" lvl="0" marL="3175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lang="fr-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Utiliser Mon espace santé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2250" lvl="0" marL="317500" rtl="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lang="fr-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Protéger et maîtriser l'accès à vos données de santé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2250" lvl="0" marL="317500" rtl="0" algn="l">
              <a:lnSpc>
                <a:spcPct val="110000"/>
              </a:lnSpc>
              <a:spcBef>
                <a:spcPts val="700"/>
              </a:spcBef>
              <a:spcAft>
                <a:spcPts val="700"/>
              </a:spcAft>
              <a:buClr>
                <a:schemeClr val="dk2"/>
              </a:buClr>
              <a:buSzPts val="1100"/>
              <a:buFont typeface="Open Sans"/>
              <a:buChar char="●"/>
            </a:pPr>
            <a:r>
              <a:rPr lang="fr-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Chercher et identifier la fiabilité d’informations sur la santé en ligne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37;p7"/>
          <p:cNvSpPr txBox="1"/>
          <p:nvPr/>
        </p:nvSpPr>
        <p:spPr>
          <a:xfrm>
            <a:off x="685336" y="502075"/>
            <a:ext cx="3823500" cy="7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64650" lIns="64650" spcFirstLastPara="1" rIns="64650" wrap="square" tIns="6465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fr-FR" sz="1800">
                <a:solidFill>
                  <a:schemeClr val="accent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Besoin d’aide dans </a:t>
            </a:r>
            <a:br>
              <a:rPr lang="fr-FR" sz="1800">
                <a:solidFill>
                  <a:schemeClr val="accent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</a:br>
            <a:r>
              <a:rPr lang="fr-FR" sz="1800">
                <a:solidFill>
                  <a:schemeClr val="accent1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vos démarches de santé en ligne ?</a:t>
            </a:r>
            <a:endParaRPr sz="1800">
              <a:solidFill>
                <a:schemeClr val="accent1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38" name="Google Shape;38;p7"/>
          <p:cNvSpPr txBox="1"/>
          <p:nvPr/>
        </p:nvSpPr>
        <p:spPr>
          <a:xfrm>
            <a:off x="445636" y="1390840"/>
            <a:ext cx="4302900" cy="15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4650" lIns="64650" spcFirstLastPara="1" rIns="64650" wrap="square" tIns="6465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[Votre structure] vous convie à des </a:t>
            </a:r>
            <a:r>
              <a:rPr b="1" lang="fr-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ateliers numériques collectifs,</a:t>
            </a:r>
            <a:r>
              <a:rPr lang="fr-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 encadrés par votre médiateur / Conseiller numérique France Services, pour découvrir, apprendre ou vous perfectionner avec Pix sur </a:t>
            </a:r>
            <a:r>
              <a:rPr b="1" lang="fr-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les compétences numériques indispensables pour prendre soin de votre santé en ligne.</a:t>
            </a:r>
            <a:endParaRPr sz="1100">
              <a:solidFill>
                <a:srgbClr val="5E6C8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b="1" lang="fr-FR" sz="1100">
                <a:solidFill>
                  <a:srgbClr val="5E6C84"/>
                </a:solidFill>
                <a:latin typeface="Open Sans"/>
                <a:ea typeface="Open Sans"/>
                <a:cs typeface="Open Sans"/>
                <a:sym typeface="Open Sans"/>
              </a:rPr>
              <a:t>Les ateliers sont gratuits et ouverts à tous.</a:t>
            </a:r>
            <a:r>
              <a:rPr b="1" lang="fr-FR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/>
          </a:p>
        </p:txBody>
      </p:sp>
      <p:sp>
        <p:nvSpPr>
          <p:cNvPr id="39" name="Google Shape;39;p7"/>
          <p:cNvSpPr txBox="1"/>
          <p:nvPr/>
        </p:nvSpPr>
        <p:spPr>
          <a:xfrm>
            <a:off x="522975" y="5109425"/>
            <a:ext cx="4302900" cy="12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4650" lIns="64650" spcFirstLastPara="1" rIns="64650" wrap="square" tIns="6465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[Dates et horaires]</a:t>
            </a:r>
            <a:endParaRPr b="1" sz="13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fr-FR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[Lieu]</a:t>
            </a:r>
            <a:endParaRPr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lang="fr-FR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Sur inscription par téléphone au [numéro]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b="1" lang="fr-FR"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Renseignements disponibles à l’accueil</a:t>
            </a:r>
            <a:endParaRPr b="1" sz="1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ix">
  <a:themeElements>
    <a:clrScheme name="Personnalisé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C68FF"/>
      </a:accent1>
      <a:accent2>
        <a:srgbClr val="FFD234"/>
      </a:accent2>
      <a:accent3>
        <a:srgbClr val="8A49FF"/>
      </a:accent3>
      <a:accent4>
        <a:srgbClr val="A5ADBA"/>
      </a:accent4>
      <a:accent5>
        <a:srgbClr val="97A0AF"/>
      </a:accent5>
      <a:accent6>
        <a:srgbClr val="8993A3"/>
      </a:accent6>
      <a:hlink>
        <a:srgbClr val="388AFF"/>
      </a:hlink>
      <a:folHlink>
        <a:srgbClr val="1A38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